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72B0-2A45-C85E-A6F7-2002906CD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684EE-6092-9271-65B2-0A0801F10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057EA-9220-35CA-EB73-D631FE2E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78270-6F1E-2D8B-7689-A7783C3C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E07C-6AC9-5A01-5870-DB59D397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7C847-E947-45EB-BE8A-988138192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2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B063-1F1C-00AE-2E79-F809B4BD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23A8D-AE21-0A3E-057F-6D68D6320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B59E-F60E-EFE2-F902-16D19D09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7854E-2236-5DB2-975B-EB1978C5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9A16C-9B61-2438-E863-E7E2A241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EEFA3-2C1C-427A-BF6C-74D954CC0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25537-BE9E-5C26-B0DF-BCF418175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30662-7DAD-6AC9-6411-F2FB8F232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8363E-01FD-BED4-66F9-86C565B6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BC1B-E16D-D5D0-E49A-E2FF4DAC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8C01-7399-BAD9-EF8C-B6B10EF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4FBEA-D3FD-473B-86E1-C6DDE052B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63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40C3-E314-DD69-54B6-AED6455C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423EE70A-C095-8900-9C68-AA90AAD930D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D770-5F56-09CF-1109-6453E8658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124A0-D220-0923-7731-3AEB3AFC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A17BF-5D73-B570-97B3-69370D4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098FA-E7E6-684F-E619-1C6B1CA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C0BE80-6E44-4946-A0CB-F46785E4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1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8BBA-DC4A-FE07-5335-263363EE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EE306-355D-05CE-A46C-DB3ADD4109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CF2640B-F2D5-3721-9201-C6A8928917C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F8633-76A8-C42A-DE36-E3C425F7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D5AC8-D397-8E6D-1DC4-16F1C52D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6D782-2098-BF5B-A726-2F9C9A4B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1E4A5E-2C34-4B33-8A19-B27ADD8D1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34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C7E7-7642-2180-9F1C-C01BAC1B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F46-2A3A-22C4-E886-907DF4FBB4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96BCF-B85D-723B-D5BD-716E9B2BDEA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D0B94-F6D6-2FA3-C128-16AE4B2BBF8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19848A-5398-A900-019D-F2849407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E79B8A-FF99-9505-01C2-BDA86FCA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D6D1AA-C1D1-0D3E-3207-426F298F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EFFDA3-5032-4562-B240-213796283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E547-EB25-5B70-514C-08888AAA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82E2-B0EB-B35D-44D9-9B9DEB1563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08B7B-3223-E4A0-060A-F2B9CF2BAE7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F495DB-06CE-A22B-BFE8-6ED58EE5C06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751894-F964-15CC-522A-BEA9841A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33FB26-A4D5-080F-9824-C42191C4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90E4BB-DF8F-481E-8FF2-D9FB8F93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6E8130-299D-4340-B61A-784BEA2A9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57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FF1F-AF97-66DB-315C-6F3D9711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E017-950E-5F04-B858-5F8313F4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496D5-9D9F-573B-BB63-2E67DE52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DA0A4-9193-4347-D158-61D2CE23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D7878-AF88-3AC8-D015-77976A1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95598-AC83-4F33-AB83-6D75DA8E0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96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0CBE-77E6-EDD6-2512-F8FEB69A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3DBA0-0972-BBB2-CF65-25439E39E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4E3DF-BAB3-BD7D-E2C6-8C211206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70C76-7CB1-1897-8D0E-5EE07087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4FF07-5E1B-67E1-A46C-AB6534F9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F4EE-29A0-4DC2-A502-8F7C73BED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7F50-D6DE-9ACC-7703-C0F9DAE8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CCD76-15D1-1DDD-69FA-47B469ADA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F539-915A-76F4-18B7-6BE5B22A8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CB40C-56FA-CD10-CB49-6D635870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36650-B4EC-BFED-AF51-3213ECC5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88E27-7D15-495B-2028-93E6B6E6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0BB52-91C8-4B91-8233-06F6874EA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6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A6E5-4A4E-E64A-7956-593A97C6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7302E-EFB6-754C-412C-BC2978DC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48D5E-A161-D405-D18E-FEE60D6E8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C9997-57CA-AB12-3F32-764743823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B9EEA-91B7-56D7-56A9-C52E8139C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71FB4-6391-41BA-6B3C-DB3E60A4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894F4-211D-D7B5-A90A-EB0660A7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6F2EE-477A-9C30-F4F5-584C7911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617A-2B0F-4EA0-8873-D16F26209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F04E-AFDB-637F-97F6-B38E8A49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166B2-6404-D33A-5E00-82936C03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E90F0-E3EF-2329-EED7-3CDC09AB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FA1A-DFE5-76A1-0DAF-B3CA188E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7FC35-65CB-4188-ADD4-1D74E58A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4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4611E-33E7-9666-5914-B7664F91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60192-0DB5-54A8-31AC-261044D4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B0E6C-F6C6-20D9-52EB-41D1DE8B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C9F5-7769-4B53-A6B6-98455A2C9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3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6629-1015-A53F-4C27-945781D6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AE24-71C9-18E2-1ABE-809ADB3E3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38643-749F-A8A0-1724-B78C3209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31872-215A-1EFF-5727-05D49DF7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B112B-BF51-294A-AC8C-013EA7C7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D1E4-D908-5F2E-37EA-7F891A6A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BEEAA-D193-4B0A-97B0-18EF420CF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17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9188-3195-98C9-48B2-AF3F7574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57043-B222-6070-531C-97DF61925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71238-A66A-039D-50CE-3B57CFE60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3F7B1-6CFA-51B3-63B5-CEEB62DE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8555B-C77E-A789-E669-E15AF29E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E5131-CCD5-476F-E3B6-E10EBF06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C440-AC69-42E8-A565-1B2F6CD5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1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B8B765-1977-E8CD-6515-59FF51355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F0A6DA-1FCB-106D-F23E-2161D92B7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17E5A2-4CC7-E87B-9B62-463537C9F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3DAA75-4648-EFF3-3E2F-2098D79867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5208DC-D3B3-D57D-0DC5-E6BA540B80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230F6A-BDD4-4FEE-B9DD-3B8C3805E8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Image:Franklin_Simmons_Statue.jp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Image:Ctcolony.pn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fteaching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Image:CaptJohnSmith.jp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Pocahontas_at_jamestown.jpg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en.wikipedia.org/wiki/Christopher_Newport" TargetMode="External"/><Relationship Id="rId2" Type="http://schemas.openxmlformats.org/officeDocument/2006/relationships/hyperlink" Target="http://en.wikipedia.org/wiki/Image:Virginia_map_john_smith_large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Jamestown_Settlement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://en.wikipedia.org/wiki/Jamestown%2C_Virginia" TargetMode="External"/><Relationship Id="rId4" Type="http://schemas.openxmlformats.org/officeDocument/2006/relationships/hyperlink" Target="http://en.wikipedia.org/wiki/Image:Jamestown-Virginia-settlement-ships-NOAA.jpg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William_Halsall&amp;action=edit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://en.wikipedia.org/wiki/Image:Plimoth_Plantatio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Image:MayflowerHarbor.jpg" TargetMode="External"/><Relationship Id="rId5" Type="http://schemas.openxmlformats.org/officeDocument/2006/relationships/hyperlink" Target="http://en.wikipedia.org/wiki/Cape_Cod_Bay" TargetMode="External"/><Relationship Id="rId4" Type="http://schemas.openxmlformats.org/officeDocument/2006/relationships/hyperlink" Target="http://en.wikipedia.org/wiki/Plimoth_Plant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0/0b/The_First_Thanksgiving_Jean_Louis_Gerome_Ferris.pn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hyperlink" Target="http://en.wikipedia.org/wiki/Image:John_winthrop_illustration.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Image:Georgecalvert.j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D3DBB4-1B41-AF75-74FD-50547E866A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305800" cy="1470025"/>
          </a:xfrm>
          <a:solidFill>
            <a:srgbClr val="C0C0C0">
              <a:alpha val="70000"/>
            </a:srgbClr>
          </a:solidFill>
        </p:spPr>
        <p:txBody>
          <a:bodyPr anchor="ctr"/>
          <a:lstStyle/>
          <a:p>
            <a:r>
              <a:rPr lang="en-US" altLang="en-US" sz="100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The 13 Originals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6BA946-E2E6-3412-F874-8C1D8D3AE3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  <a:solidFill>
            <a:srgbClr val="C0C0C0">
              <a:alpha val="60001"/>
            </a:srgbClr>
          </a:solidFill>
        </p:spPr>
        <p:txBody>
          <a:bodyPr/>
          <a:lstStyle/>
          <a:p>
            <a:r>
              <a:rPr lang="en-US" altLang="en-US" sz="3600">
                <a:latin typeface="Monotype Corsiva" panose="03010101010201010101" pitchFamily="66" charset="0"/>
              </a:rPr>
              <a:t>Exploring the who, when, where, and why behind the 13 original colonies of early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3C87CAB-44DD-B13F-F852-0129C1DD3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#4: Rhode Island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1A984CB-CD9F-432A-616E-A93FD056DE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60001"/>
                  </a:srgbClr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In </a:t>
            </a:r>
            <a:r>
              <a:rPr lang="en-US" altLang="en-US" sz="2400">
                <a:solidFill>
                  <a:srgbClr val="FF0000"/>
                </a:solidFill>
              </a:rPr>
              <a:t>1636</a:t>
            </a:r>
            <a:r>
              <a:rPr lang="en-US" altLang="en-US" sz="2400"/>
              <a:t>, Rhode Island became a colony after </a:t>
            </a:r>
            <a:r>
              <a:rPr lang="en-US" altLang="en-US" sz="2400">
                <a:solidFill>
                  <a:srgbClr val="0000FF"/>
                </a:solidFill>
              </a:rPr>
              <a:t>Roger Williams</a:t>
            </a:r>
            <a:r>
              <a:rPr lang="en-US" altLang="en-US" sz="2400"/>
              <a:t>, a clergyman, obtained a charter from England to form the colony.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He spoke out against the Puritans strictness and went to this area to settle and provide religious choice.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Rhode Island also had </a:t>
            </a:r>
            <a:r>
              <a:rPr lang="en-US" altLang="en-US" sz="2400" i="1" u="sng"/>
              <a:t>freedom of religion</a:t>
            </a:r>
            <a:r>
              <a:rPr lang="en-US" altLang="en-US" sz="240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b="1" i="1"/>
              <a:t>New England Colony</a:t>
            </a:r>
          </a:p>
        </p:txBody>
      </p:sp>
      <p:pic>
        <p:nvPicPr>
          <p:cNvPr id="15367" name="Picture 7">
            <a:hlinkClick r:id="rId2" tooltip="Franklin Simmons Statue.jpg"/>
            <a:extLst>
              <a:ext uri="{FF2B5EF4-FFF2-40B4-BE49-F238E27FC236}">
                <a16:creationId xmlns:a16="http://schemas.microsoft.com/office/drawing/2014/main" id="{9401BF6F-982F-E842-127D-CB1838D047D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1524000"/>
            <a:ext cx="2825750" cy="3767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81B75B8A-C48D-4A3E-93B3-4F0FF60A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10200"/>
            <a:ext cx="350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Roger Williams 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“minister, author”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build="p"/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0C9D3EE-A8FE-FA47-0226-6FD6A3999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#5: Connecticut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43EB60C-347F-2194-E5A4-F0604CB7EA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Also founded in </a:t>
            </a:r>
            <a:r>
              <a:rPr lang="en-US" altLang="en-US" sz="2800">
                <a:solidFill>
                  <a:srgbClr val="FF0000"/>
                </a:solidFill>
              </a:rPr>
              <a:t>1636</a:t>
            </a:r>
            <a:r>
              <a:rPr lang="en-US" altLang="en-US" sz="2800"/>
              <a:t> by a clergyman by then name of </a:t>
            </a:r>
            <a:r>
              <a:rPr lang="en-US" altLang="en-US" sz="2800">
                <a:solidFill>
                  <a:srgbClr val="0000FF"/>
                </a:solidFill>
              </a:rPr>
              <a:t>Thomas Hooker</a:t>
            </a:r>
            <a:r>
              <a:rPr lang="en-U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 led a group of people from Rhode Island to start their own colony and they had </a:t>
            </a:r>
            <a:r>
              <a:rPr lang="en-US" altLang="en-US" sz="2800" i="1" u="sng"/>
              <a:t>freedom of religion</a:t>
            </a:r>
            <a:r>
              <a:rPr lang="en-U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b="1" i="1"/>
              <a:t>New England Colony</a:t>
            </a:r>
          </a:p>
        </p:txBody>
      </p:sp>
      <p:pic>
        <p:nvPicPr>
          <p:cNvPr id="16391" name="Picture 7" descr="A map of the Connecticut, New Haven, and Saybrook colonies.">
            <a:hlinkClick r:id="rId2" tooltip="A map of the Connecticut, New Haven, and Saybrook colonies."/>
            <a:extLst>
              <a:ext uri="{FF2B5EF4-FFF2-40B4-BE49-F238E27FC236}">
                <a16:creationId xmlns:a16="http://schemas.microsoft.com/office/drawing/2014/main" id="{D604BB57-9B4E-401D-0457-416D29605CF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191000" cy="3563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10F6ECCA-42CD-6846-5C2A-665D4701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334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hlinkClick r:id="rId2" tooltip="Enlarge"/>
              </a:rPr>
              <a:t> </a:t>
            </a:r>
            <a:r>
              <a:rPr lang="en-US" altLang="en-US"/>
              <a:t>A map of the Connecticut, New Haven, and Saybrook colonies.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53272D-B9C3-86F8-6F0F-EF4A10288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latin typeface="Monotype Corsiva" panose="03010101010201010101" pitchFamily="66" charset="0"/>
              </a:rPr>
              <a:t>Colony #6: North Carolina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A3C446B-A68E-E9C5-6F20-51DEBB3DD0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Founded in 1663 by English nobles.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Charter granted by Charles II.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Charleston: main city was named after Charles II. Became very important port city.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Bad politics forced a split of the colony into North and South.</a:t>
            </a:r>
          </a:p>
          <a:p>
            <a:pPr>
              <a:lnSpc>
                <a:spcPct val="80000"/>
              </a:lnSpc>
            </a:pPr>
            <a:r>
              <a:rPr lang="en-US" altLang="en-US" sz="2400" b="1" i="1"/>
              <a:t>Southern Colony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962A6EAF-6743-F0A5-2BE9-779D4DF06E2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219200"/>
            <a:ext cx="2451100" cy="2566988"/>
          </a:xfrm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E2302E5A-9221-580E-7776-A2944B76AD5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429000"/>
            <a:ext cx="2028825" cy="3124200"/>
          </a:xfrm>
          <a:noFill/>
          <a:ln/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093DFA97-B145-5292-01D8-B7DF7344F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971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King Charles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  <p:bldP spid="17413" grpId="0"/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AACA536-9476-AD0B-C138-9C2E94814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#7: South Carolina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9D9C1FB1-D9BF-DADD-19C5-8946DF94CA97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4038600" cy="2971800"/>
          </a:xfrm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68BAD781-7332-0068-5361-64A8C63CA2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In </a:t>
            </a:r>
            <a:r>
              <a:rPr lang="en-US" altLang="en-US" sz="2800">
                <a:solidFill>
                  <a:srgbClr val="FF0000"/>
                </a:solidFill>
              </a:rPr>
              <a:t>1729</a:t>
            </a:r>
            <a:r>
              <a:rPr lang="en-US" altLang="en-US" sz="2800"/>
              <a:t> South Carolina received its name after a political dispute and became a colony.</a:t>
            </a:r>
          </a:p>
          <a:p>
            <a:r>
              <a:rPr lang="en-US" altLang="en-US" sz="2800"/>
              <a:t>Had large plantations for growing crops and raising livestock.</a:t>
            </a:r>
          </a:p>
          <a:p>
            <a:r>
              <a:rPr lang="en-US" altLang="en-US" sz="2800" b="1" i="1"/>
              <a:t>Southern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/>
      <p:bldP spid="184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A9DA269-1CDC-2D77-E48B-501858B23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#8: New York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7725BB67-2437-8621-3D16-0F7A0C189D01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276600" cy="4191000"/>
          </a:xfrm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19222A2E-3B41-BEA1-850C-742873DC22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Started as New Netherland, a Dutch colony in 1609</a:t>
            </a:r>
          </a:p>
          <a:p>
            <a:r>
              <a:rPr lang="en-US" altLang="en-US" sz="2400">
                <a:solidFill>
                  <a:srgbClr val="0000FF"/>
                </a:solidFill>
              </a:rPr>
              <a:t>James Duke of York</a:t>
            </a:r>
            <a:r>
              <a:rPr lang="en-US" altLang="en-US" sz="2400"/>
              <a:t> was given it from Charles II.</a:t>
            </a:r>
          </a:p>
          <a:p>
            <a:r>
              <a:rPr lang="en-US" altLang="en-US" sz="2400"/>
              <a:t>The English took over in </a:t>
            </a:r>
            <a:r>
              <a:rPr lang="en-US" altLang="en-US" sz="2400">
                <a:solidFill>
                  <a:srgbClr val="FF0000"/>
                </a:solidFill>
              </a:rPr>
              <a:t>1664</a:t>
            </a:r>
            <a:r>
              <a:rPr lang="en-US" altLang="en-US" sz="2400"/>
              <a:t> and renamed it New York.</a:t>
            </a:r>
          </a:p>
          <a:p>
            <a:r>
              <a:rPr lang="en-US" altLang="en-US" sz="2400" b="1" i="1"/>
              <a:t>Middle Colony (Breadbasket Colony)</a:t>
            </a:r>
          </a:p>
          <a:p>
            <a:endParaRPr lang="en-US" altLang="en-US" sz="2400" b="1" i="1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94E3469D-785C-EF91-4790-3C7BEF37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James, Duke of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3" grpId="0" build="p"/>
      <p:bldP spid="276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422A07C-EEC9-D99A-CD11-7A2D77498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latin typeface="Monotype Corsiva" panose="03010101010201010101" pitchFamily="66" charset="0"/>
              </a:rPr>
              <a:t>Colony #9: New Hampshire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0C9CD69-3ECE-ED8E-5F80-9D80F80C46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Sold to the king of England in </a:t>
            </a:r>
            <a:r>
              <a:rPr lang="en-US" altLang="en-US" sz="2800">
                <a:solidFill>
                  <a:srgbClr val="FF0000"/>
                </a:solidFill>
              </a:rPr>
              <a:t>1679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Royal colony: king chooses governor and no elected government.</a:t>
            </a:r>
          </a:p>
          <a:p>
            <a:r>
              <a:rPr lang="en-US" altLang="en-US" sz="2800" b="1" i="1"/>
              <a:t>New England Colony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D7FFD8E-ACA8-EE20-E25D-85A04FC42BA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build="p"/>
      <p:bldP spid="286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5C6166F-FBCF-A48F-0A7F-8DE2BD736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#10: Pennsylvania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63889019-EFE2-569F-7129-5F6EDAC17FCB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28D773DE-B84C-E541-73CE-86CCB82010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In </a:t>
            </a:r>
            <a:r>
              <a:rPr lang="en-US" altLang="en-US" sz="2400">
                <a:solidFill>
                  <a:srgbClr val="FF0000"/>
                </a:solidFill>
              </a:rPr>
              <a:t>1681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0000FF"/>
                </a:solidFill>
              </a:rPr>
              <a:t>William Penn</a:t>
            </a:r>
            <a:r>
              <a:rPr lang="en-US" altLang="en-US" sz="2400"/>
              <a:t> was granted a charter for land between Maryland and New York.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King Charles was in debt to Penn’s father.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Penn was a Quaker and he gave the people two rights: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1. Freedom of Religion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2. Right to elect public officials.</a:t>
            </a:r>
          </a:p>
          <a:p>
            <a:pPr>
              <a:lnSpc>
                <a:spcPct val="80000"/>
              </a:lnSpc>
            </a:pPr>
            <a:r>
              <a:rPr lang="en-US" altLang="en-US" sz="2400" b="1" i="1"/>
              <a:t>Middle Colony (Breadbasket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644AE3-9623-C0CD-544C-EA60672FA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#11: Delaware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AB727FA7-5C93-7615-19D6-1B3171FA74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altLang="en-US" sz="2800"/>
              <a:t>In 1682, the Duke of York granted William Penn this land.</a:t>
            </a:r>
          </a:p>
          <a:p>
            <a:r>
              <a:rPr lang="en-US" altLang="en-US" sz="2800"/>
              <a:t>It became a colony in 1704.</a:t>
            </a:r>
          </a:p>
          <a:p>
            <a:r>
              <a:rPr lang="en-US" altLang="en-US" sz="2800" b="1" i="1"/>
              <a:t>Middle Colony (Breadbasket Colony)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0FC1A750-AA4C-8C7C-2FE3-A09B2A87A1E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752600"/>
            <a:ext cx="2855913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2" presetID="56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build="p"/>
      <p:bldP spid="307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3F4BA7-EF59-1AF5-8E17-FAAAD4414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#12: New Jersey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0170672F-7D86-6084-5BFD-9FA52033A447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4038600" cy="2971800"/>
          </a:xfrm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77A01F23-C603-3D6F-E29B-00B338DCA4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altLang="en-US" sz="2800"/>
              <a:t>The </a:t>
            </a:r>
            <a:r>
              <a:rPr lang="en-US" altLang="en-US" sz="2800">
                <a:solidFill>
                  <a:srgbClr val="0000FF"/>
                </a:solidFill>
              </a:rPr>
              <a:t>Duke of York</a:t>
            </a:r>
            <a:r>
              <a:rPr lang="en-US" altLang="en-US" sz="2800"/>
              <a:t> split this land in half for two friends. (East Jersey &amp; West Jersey)</a:t>
            </a:r>
          </a:p>
          <a:p>
            <a:r>
              <a:rPr lang="en-US" altLang="en-US" sz="2800"/>
              <a:t>Government quarrels caused them to be combined in </a:t>
            </a:r>
            <a:r>
              <a:rPr lang="en-US" altLang="en-US" sz="2800">
                <a:solidFill>
                  <a:srgbClr val="FF0000"/>
                </a:solidFill>
              </a:rPr>
              <a:t>1702</a:t>
            </a:r>
            <a:r>
              <a:rPr lang="en-US" altLang="en-US" sz="2800"/>
              <a:t>.</a:t>
            </a:r>
          </a:p>
          <a:p>
            <a:r>
              <a:rPr lang="en-US" altLang="en-US" sz="2800" b="1" i="1"/>
              <a:t>Middle Colony (Breadbasket Colony)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737CB2EF-5AB4-9C6C-6BD6-65D9DA108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Map of New Netherland (17th century)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1"/>
      <p:bldP spid="368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665D9C1-0C2C-3F64-3886-F01D5B61C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#13: Georgia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0D68446-59EF-BD14-A23F-04E208DA4A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It became a colony in </a:t>
            </a:r>
            <a:r>
              <a:rPr lang="en-US" altLang="en-US" sz="2400">
                <a:solidFill>
                  <a:srgbClr val="FF0000"/>
                </a:solidFill>
              </a:rPr>
              <a:t>1733</a:t>
            </a:r>
            <a:r>
              <a:rPr lang="en-US" alt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James Oglethorpe</a:t>
            </a:r>
            <a:r>
              <a:rPr lang="en-US" altLang="en-US" sz="2400"/>
              <a:t> was granted a charter to start Georgia for the poor and unfortunate who leave prison.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It was known as a buffer zone between the Spanish and the English colonies.</a:t>
            </a:r>
          </a:p>
          <a:p>
            <a:pPr>
              <a:lnSpc>
                <a:spcPct val="90000"/>
              </a:lnSpc>
            </a:pPr>
            <a:r>
              <a:rPr lang="en-US" altLang="en-US" sz="2400" b="1" i="1"/>
              <a:t>Southern Colony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798FDE43-99E8-F21A-8713-F5656C83D389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374015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 build="p"/>
      <p:bldP spid="37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D52A46-28EB-813E-5991-B43A82F80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86600" cy="1143000"/>
          </a:xfrm>
        </p:spPr>
        <p:txBody>
          <a:bodyPr/>
          <a:lstStyle/>
          <a:p>
            <a:r>
              <a:rPr lang="en-US" altLang="en-US" sz="5400" b="1" u="sng">
                <a:latin typeface="Monotype Corsiva" panose="03010101010201010101" pitchFamily="66" charset="0"/>
              </a:rPr>
              <a:t>Instructional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A074E9-5140-D704-1FB2-90CD7270E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r>
              <a:rPr lang="en-US" altLang="en-US" sz="2400">
                <a:latin typeface="Comic Sans MS" panose="030F0702030302020204" pitchFamily="66" charset="0"/>
              </a:rPr>
              <a:t>TLW: Identify the 13 original English colonies, when they were founded, who established them, and why.</a:t>
            </a:r>
          </a:p>
          <a:p>
            <a:r>
              <a:rPr lang="en-US" altLang="en-US" sz="2400">
                <a:latin typeface="Comic Sans MS" panose="030F0702030302020204" pitchFamily="66" charset="0"/>
              </a:rPr>
              <a:t>TLW: Complete map activity related to establishment of 13 colonies.</a:t>
            </a:r>
          </a:p>
          <a:p>
            <a:pPr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r>
              <a:rPr lang="en-US" altLang="en-US" sz="2400">
                <a:latin typeface="Comic Sans MS" panose="030F0702030302020204" pitchFamily="66" charset="0"/>
              </a:rPr>
              <a:t>S.P.I. 8.5.6: Classify characteristics of major historic events: colonization.</a:t>
            </a:r>
          </a:p>
          <a:p>
            <a:r>
              <a:rPr lang="en-US" altLang="en-US" sz="2400">
                <a:latin typeface="Comic Sans MS" panose="030F0702030302020204" pitchFamily="66" charset="0"/>
              </a:rPr>
              <a:t>S.P.I. 8.5.7: Recognize the historical impacts of European settlements in North America.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975DD62-3DDC-6734-A9AE-4DEA0C28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89113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101F0E6A-FAA6-84A8-9820-F6F23625E48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6096000" cy="6324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953B785-8A2A-E790-4F3A-B5BFA9C46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The 13 Originals (Conclusion)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2392A91-E577-61B9-1EDD-B8669F691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do you think you would have handled trying to start a new colony?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was the big thing most people wanted when these new colonies were started?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were the New England Colonies?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were the Middle or Breadbasket Colonies?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were the Southern Colonies?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0CCDE2-31A3-C04A-BBD9-D65829BB3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>
                <a:latin typeface="Monotype Corsiva" panose="03010101010201010101" pitchFamily="66" charset="0"/>
              </a:rPr>
              <a:t>Great Job!!!</a:t>
            </a:r>
          </a:p>
        </p:txBody>
      </p:sp>
      <p:pic>
        <p:nvPicPr>
          <p:cNvPr id="43015" name="Picture 7">
            <a:extLst>
              <a:ext uri="{FF2B5EF4-FFF2-40B4-BE49-F238E27FC236}">
                <a16:creationId xmlns:a16="http://schemas.microsoft.com/office/drawing/2014/main" id="{A8086434-A023-715F-82F9-65D1DBEF12A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51050"/>
            <a:ext cx="5943600" cy="3622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>
            <a:hlinkClick r:id="" action="ppaction://media"/>
            <a:extLst>
              <a:ext uri="{FF2B5EF4-FFF2-40B4-BE49-F238E27FC236}">
                <a16:creationId xmlns:a16="http://schemas.microsoft.com/office/drawing/2014/main" id="{E738752E-4DA5-9A04-155D-75985C8E3C76}"/>
              </a:ext>
            </a:extLst>
          </p:cNvPr>
          <p:cNvPicPr>
            <a:picLocks noRot="1" noChangeAspect="1" noChangeArrowheads="1"/>
          </p:cNvPicPr>
          <p:nvPr>
            <a:wavAudioFile r:embed="rId1" name="MSSN00524A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60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  <p:bldLst>
      <p:bldP spid="43010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B28FFECA-15BA-A278-9CC1-81EC1920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2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2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F7C47BF1-06D0-0B2E-107B-2D6987A8B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172200" cy="1020763"/>
          </a:xfrm>
        </p:spPr>
        <p:txBody>
          <a:bodyPr/>
          <a:lstStyle/>
          <a:p>
            <a:r>
              <a:rPr lang="en-US" altLang="en-US" sz="7200" b="1">
                <a:latin typeface="Monotype Corsiva" panose="03010101010201010101" pitchFamily="66" charset="0"/>
              </a:rPr>
              <a:t>What’s it to you?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E3576E2-66EC-0E5E-A070-132D5ADD99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0"/>
            <a:ext cx="6324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Baskerville Old Face" panose="02020602080505020303" pitchFamily="18" charset="0"/>
              </a:rPr>
              <a:t>What would it be like to start a new town?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Baskerville Old Face" panose="02020602080505020303" pitchFamily="18" charset="0"/>
              </a:rPr>
              <a:t>What kind of obstacles would you face?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Baskerville Old Face" panose="02020602080505020303" pitchFamily="18" charset="0"/>
              </a:rPr>
              <a:t>Would you have enough support (money and friends) to do it?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Baskerville Old Face" panose="02020602080505020303" pitchFamily="18" charset="0"/>
              </a:rPr>
              <a:t>Is there something you have ever tried to start in your life that might be like this?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Baskerville Old Face" panose="02020602080505020303" pitchFamily="18" charset="0"/>
              </a:rPr>
              <a:t>These may have been some of the questions the early settlers asked themselves when they started.</a:t>
            </a: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E2F42673-2B0D-76F2-6E8E-AD8FF7FB071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33600"/>
            <a:ext cx="2105025" cy="3457575"/>
          </a:xfrm>
        </p:spPr>
      </p:pic>
      <p:sp>
        <p:nvSpPr>
          <p:cNvPr id="5128" name="AutoShape 8">
            <a:extLst>
              <a:ext uri="{FF2B5EF4-FFF2-40B4-BE49-F238E27FC236}">
                <a16:creationId xmlns:a16="http://schemas.microsoft.com/office/drawing/2014/main" id="{0D176AE6-57EE-4268-AC24-13A05BAC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8600"/>
            <a:ext cx="2133600" cy="1524000"/>
          </a:xfrm>
          <a:prstGeom prst="cloudCallout">
            <a:avLst>
              <a:gd name="adj1" fmla="val 29690"/>
              <a:gd name="adj2" fmla="val 88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200">
                <a:latin typeface="Snap ITC" panose="04040A07060A02020202" pitchFamily="82" charset="0"/>
              </a:rPr>
              <a:t>What do you think?</a:t>
            </a:r>
          </a:p>
        </p:txBody>
      </p:sp>
      <p:pic>
        <p:nvPicPr>
          <p:cNvPr id="5130" name="Picture 10">
            <a:hlinkClick r:id="" action="ppaction://media"/>
            <a:extLst>
              <a:ext uri="{FF2B5EF4-FFF2-40B4-BE49-F238E27FC236}">
                <a16:creationId xmlns:a16="http://schemas.microsoft.com/office/drawing/2014/main" id="{D430CC3A-1733-6500-4DCD-1D1E6AFAFF75}"/>
              </a:ext>
            </a:extLst>
          </p:cNvPr>
          <p:cNvPicPr>
            <a:picLocks noRot="1" noChangeAspect="1" noChangeArrowheads="1"/>
          </p:cNvPicPr>
          <p:nvPr>
            <a:wavAudioFile r:embed="rId1" name="MSj0097493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71" fill="hold"/>
                                        <p:tgtEl>
                                          <p:spTgt spid="5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0"/>
                </p:tgtEl>
              </p:cMediaNode>
            </p:audio>
          </p:childTnLst>
        </p:cTn>
      </p:par>
    </p:tnLst>
    <p:bldLst>
      <p:bldP spid="5124" grpId="0"/>
      <p:bldP spid="5126" grpId="0" build="p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94CE2A-6EAA-DB39-2E57-2DB1E4FB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sz="8000" b="1">
                <a:latin typeface="Monotype Corsiva" panose="03010101010201010101" pitchFamily="66" charset="0"/>
              </a:rPr>
              <a:t>Let’s get Started!!!!!!!!!!!!!</a:t>
            </a:r>
          </a:p>
        </p:txBody>
      </p:sp>
      <p:pic>
        <p:nvPicPr>
          <p:cNvPr id="6148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684E468F-5565-E831-02DA-B1A20FCB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hlinkClick r:id="" action="ppaction://media"/>
            <a:extLst>
              <a:ext uri="{FF2B5EF4-FFF2-40B4-BE49-F238E27FC236}">
                <a16:creationId xmlns:a16="http://schemas.microsoft.com/office/drawing/2014/main" id="{C8D6EAC6-9527-5F79-2C0C-761C9A08191C}"/>
              </a:ext>
            </a:extLst>
          </p:cNvPr>
          <p:cNvPicPr>
            <a:picLocks noRot="1" noChangeAspect="1" noChangeArrowheads="1"/>
          </p:cNvPicPr>
          <p:nvPr>
            <a:wavAudioFile r:embed="rId1" name="MSj0388494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69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CD3C58-43CE-D74F-26AF-C68E97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 1: Virginia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8516EAD-D5B3-6808-E122-5283D36452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altLang="en-US" sz="2400"/>
              <a:t>Founded in </a:t>
            </a:r>
            <a:r>
              <a:rPr lang="en-US" altLang="en-US" sz="2400">
                <a:solidFill>
                  <a:srgbClr val="FF0000"/>
                </a:solidFill>
              </a:rPr>
              <a:t>1607</a:t>
            </a:r>
            <a:r>
              <a:rPr lang="en-US" altLang="en-US" sz="2400"/>
              <a:t> (Jamestown)</a:t>
            </a:r>
          </a:p>
          <a:p>
            <a:r>
              <a:rPr lang="en-US" altLang="en-US" sz="2400">
                <a:solidFill>
                  <a:srgbClr val="0000FF"/>
                </a:solidFill>
              </a:rPr>
              <a:t>Captain John Smith</a:t>
            </a:r>
            <a:r>
              <a:rPr lang="en-US" altLang="en-US" sz="2400"/>
              <a:t> is given credit for starting this colony.</a:t>
            </a:r>
          </a:p>
          <a:p>
            <a:r>
              <a:rPr lang="en-US" altLang="en-US" sz="2400"/>
              <a:t>Many people at this time wanted to leave their homeland in order to have more freedoms and to not be under the strict rule of the kings of England.</a:t>
            </a:r>
          </a:p>
          <a:p>
            <a:r>
              <a:rPr lang="en-US" altLang="en-US" sz="2400" b="1" i="1"/>
              <a:t>Southern Colony</a:t>
            </a:r>
          </a:p>
          <a:p>
            <a:endParaRPr lang="en-US" altLang="en-US" sz="2400"/>
          </a:p>
        </p:txBody>
      </p:sp>
      <p:pic>
        <p:nvPicPr>
          <p:cNvPr id="7175" name="Picture 7" descr="Statue at Jamestown VA, photo Aug 2007">
            <a:hlinkClick r:id="rId2" tooltip="Statue at Jamestown VA, photo Aug 2007"/>
            <a:extLst>
              <a:ext uri="{FF2B5EF4-FFF2-40B4-BE49-F238E27FC236}">
                <a16:creationId xmlns:a16="http://schemas.microsoft.com/office/drawing/2014/main" id="{07150028-1C11-F02E-E899-BD749DDA502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00200"/>
            <a:ext cx="2576513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B18415-4FFA-2B32-73F2-1C8F927B2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 1: Virginia</a:t>
            </a:r>
          </a:p>
        </p:txBody>
      </p:sp>
      <p:pic>
        <p:nvPicPr>
          <p:cNvPr id="8199" name="Picture 7" descr="Map of Virginia published by John Smith (1612)">
            <a:hlinkClick r:id="rId2" tooltip="Map of Virginia published by John Smith (1612)"/>
            <a:extLst>
              <a:ext uri="{FF2B5EF4-FFF2-40B4-BE49-F238E27FC236}">
                <a16:creationId xmlns:a16="http://schemas.microsoft.com/office/drawing/2014/main" id="{8AEF391B-DC6C-8584-EAD8-9D06D238AC3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1000"/>
            <a:ext cx="3200400" cy="246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B5958880-A839-727C-8252-35C1D4E3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Map of Virginia published by John Smith (1612) </a:t>
            </a:r>
          </a:p>
        </p:txBody>
      </p:sp>
      <p:pic>
        <p:nvPicPr>
          <p:cNvPr id="8202" name="Picture 10" descr="At Jamestown Settlement, replicas of Christopher Newport's 3 ships are docked in the harbour.">
            <a:hlinkClick r:id="rId4" tooltip="At Jamestown Settlement, replicas of Christopher Newport's 3 ships are docked in the harbour."/>
            <a:extLst>
              <a:ext uri="{FF2B5EF4-FFF2-40B4-BE49-F238E27FC236}">
                <a16:creationId xmlns:a16="http://schemas.microsoft.com/office/drawing/2014/main" id="{918AD659-C8A1-F74A-D7DE-43E61279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3337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>
            <a:extLst>
              <a:ext uri="{FF2B5EF4-FFF2-40B4-BE49-F238E27FC236}">
                <a16:creationId xmlns:a16="http://schemas.microsoft.com/office/drawing/2014/main" id="{0476AE45-B6DC-6DD6-DF17-E89B1810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3429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At </a:t>
            </a:r>
            <a:r>
              <a:rPr lang="en-US" altLang="en-US" sz="1400">
                <a:hlinkClick r:id="rId6" tooltip="Jamestown Settlement"/>
              </a:rPr>
              <a:t>Jamestown Settlement</a:t>
            </a:r>
            <a:r>
              <a:rPr lang="en-US" altLang="en-US" sz="1400"/>
              <a:t>, replicas of </a:t>
            </a:r>
            <a:r>
              <a:rPr lang="en-US" altLang="en-US" sz="1400">
                <a:hlinkClick r:id="rId7" tooltip="Christopher Newport"/>
              </a:rPr>
              <a:t>Christopher Newport</a:t>
            </a:r>
            <a:r>
              <a:rPr lang="en-US" altLang="en-US" sz="1400"/>
              <a:t>'s 3 ships are docked in the harbor.</a:t>
            </a:r>
            <a:r>
              <a:rPr lang="en-US" altLang="en-US"/>
              <a:t> </a:t>
            </a:r>
          </a:p>
        </p:txBody>
      </p:sp>
      <p:pic>
        <p:nvPicPr>
          <p:cNvPr id="8205" name="Picture 13" descr="A Pocahontas statue was erected in Jamestown, Virginia in 1922">
            <a:hlinkClick r:id="rId8" tooltip="A Pocahontas statue was erected in Jamestown, Virginia in 1922"/>
            <a:extLst>
              <a:ext uri="{FF2B5EF4-FFF2-40B4-BE49-F238E27FC236}">
                <a16:creationId xmlns:a16="http://schemas.microsoft.com/office/drawing/2014/main" id="{62405D07-9B68-F985-B978-16FFC877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143000"/>
            <a:ext cx="23764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>
            <a:extLst>
              <a:ext uri="{FF2B5EF4-FFF2-40B4-BE49-F238E27FC236}">
                <a16:creationId xmlns:a16="http://schemas.microsoft.com/office/drawing/2014/main" id="{35CE7C78-D353-723C-895C-231C047A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14600"/>
            <a:ext cx="2057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A Pocahontas statue was erected in </a:t>
            </a:r>
            <a:r>
              <a:rPr lang="en-US" altLang="en-US">
                <a:hlinkClick r:id="rId10" tooltip="Jamestown, Virginia"/>
              </a:rPr>
              <a:t>Jamestown, Virginia</a:t>
            </a:r>
            <a:r>
              <a:rPr lang="en-US" altLang="en-US"/>
              <a:t> in 1922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ADE0AE-999F-D92A-73E2-649402B3D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200" b="1">
                <a:latin typeface="Monotype Corsiva" panose="03010101010201010101" pitchFamily="66" charset="0"/>
              </a:rPr>
              <a:t>Colony # 2: Massachusetts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92F336D-1E3E-FD00-F63A-FB8E6985B2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Founded in </a:t>
            </a:r>
            <a:r>
              <a:rPr lang="en-US" altLang="en-US" sz="2000">
                <a:solidFill>
                  <a:srgbClr val="FF0000"/>
                </a:solidFill>
              </a:rPr>
              <a:t>1620</a:t>
            </a:r>
            <a:r>
              <a:rPr lang="en-US" altLang="en-US" sz="2000"/>
              <a:t> by the Pilgrims.</a:t>
            </a:r>
          </a:p>
          <a:p>
            <a:r>
              <a:rPr lang="en-US" altLang="en-US" sz="2000"/>
              <a:t>Plymouth was the original name of the settlement.</a:t>
            </a:r>
          </a:p>
          <a:p>
            <a:r>
              <a:rPr lang="en-US" altLang="en-US" sz="2000">
                <a:solidFill>
                  <a:srgbClr val="0000FF"/>
                </a:solidFill>
              </a:rPr>
              <a:t>John Carver</a:t>
            </a:r>
            <a:r>
              <a:rPr lang="en-US" altLang="en-US" sz="2000"/>
              <a:t> was the leader of the Pilgrims and author of the Mayflower Compact.</a:t>
            </a:r>
          </a:p>
          <a:p>
            <a:r>
              <a:rPr lang="en-US" altLang="en-US" sz="2000"/>
              <a:t>Puritans then came and settled Boston (Mass. Bay Colony)</a:t>
            </a:r>
          </a:p>
          <a:p>
            <a:r>
              <a:rPr lang="en-US" altLang="en-US" sz="2000">
                <a:solidFill>
                  <a:srgbClr val="0000FF"/>
                </a:solidFill>
              </a:rPr>
              <a:t>John Winthrop</a:t>
            </a:r>
            <a:r>
              <a:rPr lang="en-US" altLang="en-US" sz="2000"/>
              <a:t> was the governor of this settlement.</a:t>
            </a:r>
          </a:p>
          <a:p>
            <a:r>
              <a:rPr lang="en-US" altLang="en-US" sz="2000" b="1" i="1"/>
              <a:t>New England Colony</a:t>
            </a:r>
          </a:p>
          <a:p>
            <a:endParaRPr lang="en-US" altLang="en-US" sz="2800"/>
          </a:p>
        </p:txBody>
      </p:sp>
      <p:pic>
        <p:nvPicPr>
          <p:cNvPr id="12295" name="Picture 7" descr="Plimoth Plantation, with Cape Cod Bay visible in the distance">
            <a:hlinkClick r:id="rId2" tooltip="Plimoth Plantation, with Cape Cod Bay visible in the distance"/>
            <a:extLst>
              <a:ext uri="{FF2B5EF4-FFF2-40B4-BE49-F238E27FC236}">
                <a16:creationId xmlns:a16="http://schemas.microsoft.com/office/drawing/2014/main" id="{38ED8FE5-A9D1-0B4A-6584-EF2E2043D01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295400"/>
            <a:ext cx="3276600" cy="1984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CB51BE3D-7524-14DF-32DC-19F3D8BE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hlinkClick r:id="rId4" tooltip="Plimoth Plantation"/>
              </a:rPr>
              <a:t>Plymouth Plantation</a:t>
            </a:r>
            <a:r>
              <a:rPr lang="en-US" altLang="en-US"/>
              <a:t>, with </a:t>
            </a:r>
            <a:r>
              <a:rPr lang="en-US" altLang="en-US">
                <a:hlinkClick r:id="rId5" tooltip="Cape Cod Bay"/>
              </a:rPr>
              <a:t>Cape Cod Bay</a:t>
            </a:r>
            <a:r>
              <a:rPr lang="en-US" altLang="en-US"/>
              <a:t> visible in the distance </a:t>
            </a:r>
          </a:p>
        </p:txBody>
      </p:sp>
      <p:pic>
        <p:nvPicPr>
          <p:cNvPr id="12301" name="Picture 13" descr="Mayflower in Plymouth Harbor by William Halsall (1882)">
            <a:hlinkClick r:id="rId6" tooltip="Mayflower in Plymouth Harbor by William Halsall (1882)"/>
            <a:extLst>
              <a:ext uri="{FF2B5EF4-FFF2-40B4-BE49-F238E27FC236}">
                <a16:creationId xmlns:a16="http://schemas.microsoft.com/office/drawing/2014/main" id="{D9772A2E-7E4A-4927-B8E5-92EBB393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5052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 Box 14">
            <a:extLst>
              <a:ext uri="{FF2B5EF4-FFF2-40B4-BE49-F238E27FC236}">
                <a16:creationId xmlns:a16="http://schemas.microsoft.com/office/drawing/2014/main" id="{4324A83A-AB11-6E99-F0A2-2635ADDE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Mayflower in Plymouth Harbor</a:t>
            </a:r>
            <a:r>
              <a:rPr lang="en-US" altLang="en-US"/>
              <a:t> by </a:t>
            </a:r>
            <a:r>
              <a:rPr lang="en-US" altLang="en-US">
                <a:hlinkClick r:id="rId8" tooltip="William Halsall"/>
              </a:rPr>
              <a:t>William Halsall</a:t>
            </a:r>
            <a:r>
              <a:rPr lang="en-US" altLang="en-US"/>
              <a:t> (1882)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build="p"/>
      <p:bldP spid="12296" grpId="0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D99FB62F-C130-4F15-E319-8B41061CD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200" b="1">
                <a:latin typeface="Monotype Corsiva" panose="03010101010201010101" pitchFamily="66" charset="0"/>
              </a:rPr>
              <a:t>Colony # 2: Massachusetts</a:t>
            </a:r>
          </a:p>
        </p:txBody>
      </p:sp>
      <p:pic>
        <p:nvPicPr>
          <p:cNvPr id="13320" name="Picture 8">
            <a:hlinkClick r:id="rId2"/>
            <a:extLst>
              <a:ext uri="{FF2B5EF4-FFF2-40B4-BE49-F238E27FC236}">
                <a16:creationId xmlns:a16="http://schemas.microsoft.com/office/drawing/2014/main" id="{951DF869-2619-64D9-A430-A41B575AF288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3962400" cy="302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John Winthrop">
            <a:hlinkClick r:id="rId4" tooltip="John Winthrop"/>
            <a:extLst>
              <a:ext uri="{FF2B5EF4-FFF2-40B4-BE49-F238E27FC236}">
                <a16:creationId xmlns:a16="http://schemas.microsoft.com/office/drawing/2014/main" id="{84C1D22E-BD3C-6154-B73C-04ADA22A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338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 Box 11">
            <a:extLst>
              <a:ext uri="{FF2B5EF4-FFF2-40B4-BE49-F238E27FC236}">
                <a16:creationId xmlns:a16="http://schemas.microsoft.com/office/drawing/2014/main" id="{B9DC5FE5-28BC-65F0-6B91-DF5994B4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The first Thanksgiving.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2B66624-71D4-2B08-8C4B-FFB212237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 3: Maryland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7AEA350-44DA-3BFD-D5E6-6E654AFFE3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/>
              <a:t>Founded in </a:t>
            </a:r>
            <a:r>
              <a:rPr lang="en-US" altLang="en-US" sz="2100">
                <a:solidFill>
                  <a:srgbClr val="FF0000"/>
                </a:solidFill>
              </a:rPr>
              <a:t>1634</a:t>
            </a:r>
            <a:r>
              <a:rPr lang="en-US" altLang="en-US" sz="2100"/>
              <a:t> by </a:t>
            </a:r>
            <a:r>
              <a:rPr lang="en-US" altLang="en-US" sz="2100">
                <a:solidFill>
                  <a:srgbClr val="0000FF"/>
                </a:solidFill>
              </a:rPr>
              <a:t>George Calvert</a:t>
            </a:r>
            <a:r>
              <a:rPr lang="en-US" altLang="en-US" sz="2100"/>
              <a:t> who started a charter but didn’t live to see it come true. He believed all people should have religious freedom.</a:t>
            </a:r>
          </a:p>
          <a:p>
            <a:pPr>
              <a:lnSpc>
                <a:spcPct val="90000"/>
              </a:lnSpc>
            </a:pPr>
            <a:r>
              <a:rPr lang="en-US" altLang="en-US" sz="2100"/>
              <a:t>King Charles I was king and didn’t agree with the </a:t>
            </a:r>
            <a:r>
              <a:rPr lang="en-US" altLang="en-US" sz="2100" i="1" u="sng"/>
              <a:t>religious freedom</a:t>
            </a:r>
            <a:r>
              <a:rPr lang="en-US" altLang="en-US" sz="21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100"/>
              <a:t>In 1649, the Toleration Act was passed that guaranteed equality of rights for everyone for religion.</a:t>
            </a:r>
          </a:p>
          <a:p>
            <a:pPr>
              <a:lnSpc>
                <a:spcPct val="90000"/>
              </a:lnSpc>
            </a:pPr>
            <a:r>
              <a:rPr lang="en-US" altLang="en-US" sz="2100" b="1" i="1"/>
              <a:t>Southern Colony</a:t>
            </a:r>
          </a:p>
        </p:txBody>
      </p:sp>
      <p:pic>
        <p:nvPicPr>
          <p:cNvPr id="14343" name="Picture 7" descr="George Calvert, 1st Baron Baltimore">
            <a:hlinkClick r:id="rId2" tooltip="George Calvert, 1st Baron Baltimore"/>
            <a:extLst>
              <a:ext uri="{FF2B5EF4-FFF2-40B4-BE49-F238E27FC236}">
                <a16:creationId xmlns:a16="http://schemas.microsoft.com/office/drawing/2014/main" id="{B0E9F8BF-C305-5D13-36D0-2D3B456C31B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76400"/>
            <a:ext cx="2468563" cy="3719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8BB6D317-C564-F543-78E6-455CB4DE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562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George Calvert, Lord Baltimore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  <p:bldP spid="143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1026</Words>
  <Application>Microsoft Office PowerPoint</Application>
  <PresentationFormat>On-screen Show (4:3)</PresentationFormat>
  <Paragraphs>109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Monotype Corsiva</vt:lpstr>
      <vt:lpstr>Comic Sans MS</vt:lpstr>
      <vt:lpstr>Baskerville Old Face</vt:lpstr>
      <vt:lpstr>Snap ITC</vt:lpstr>
      <vt:lpstr>Default Design</vt:lpstr>
      <vt:lpstr>The 13 Originals</vt:lpstr>
      <vt:lpstr>Instructional Objectives</vt:lpstr>
      <vt:lpstr>What’s it to you?</vt:lpstr>
      <vt:lpstr>Let’s get Started!!!!!!!!!!!!!</vt:lpstr>
      <vt:lpstr>Colony # 1: Virginia</vt:lpstr>
      <vt:lpstr>Colony # 1: Virginia</vt:lpstr>
      <vt:lpstr>Colony # 2: Massachusetts</vt:lpstr>
      <vt:lpstr>Colony # 2: Massachusetts</vt:lpstr>
      <vt:lpstr>Colony # 3: Maryland</vt:lpstr>
      <vt:lpstr>Colony #4: Rhode Island</vt:lpstr>
      <vt:lpstr>Colony #5: Connecticut</vt:lpstr>
      <vt:lpstr>Colony #6: North Carolina</vt:lpstr>
      <vt:lpstr>Colony #7: South Carolina</vt:lpstr>
      <vt:lpstr>Colony #8: New York</vt:lpstr>
      <vt:lpstr>Colony #9: New Hampshire</vt:lpstr>
      <vt:lpstr>Colony #10: Pennsylvania</vt:lpstr>
      <vt:lpstr>Colony #11: Delaware</vt:lpstr>
      <vt:lpstr>Colony #12: New Jersey</vt:lpstr>
      <vt:lpstr>Colony #13: Georgia</vt:lpstr>
      <vt:lpstr>PowerPoint Presentation</vt:lpstr>
      <vt:lpstr>The 13 Originals (Conclusion)</vt:lpstr>
      <vt:lpstr>Great Job!!!</vt:lpstr>
      <vt:lpstr>PowerPoint Presentation</vt:lpstr>
    </vt:vector>
  </TitlesOfParts>
  <Company>Coffee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13 Original colonies of America</dc:title>
  <dc:creator>Technology</dc:creator>
  <cp:lastModifiedBy>Nayan GRIFFITHS</cp:lastModifiedBy>
  <cp:revision>9</cp:revision>
  <dcterms:created xsi:type="dcterms:W3CDTF">2007-10-15T22:41:51Z</dcterms:created>
  <dcterms:modified xsi:type="dcterms:W3CDTF">2023-06-06T10:52:46Z</dcterms:modified>
</cp:coreProperties>
</file>